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1" d="100"/>
          <a:sy n="41" d="100"/>
        </p:scale>
        <p:origin x="74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1981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242423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7388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17493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4438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3564367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4281623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223025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91159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26677937-8CA9-4FB2-B8AD-6CD10BC0148C}"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118099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26677937-8CA9-4FB2-B8AD-6CD10BC0148C}"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3432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26677937-8CA9-4FB2-B8AD-6CD10BC0148C}"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42088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26677937-8CA9-4FB2-B8AD-6CD10BC0148C}"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380256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77937-8CA9-4FB2-B8AD-6CD10BC0148C}"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69189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26677937-8CA9-4FB2-B8AD-6CD10BC0148C}"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240393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26677937-8CA9-4FB2-B8AD-6CD10BC0148C}"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128CE-55D2-4FB6-928B-30FA422C2D96}" type="slidenum">
              <a:rPr lang="en-US" smtClean="0"/>
              <a:t>‹#›</a:t>
            </a:fld>
            <a:endParaRPr lang="en-US"/>
          </a:p>
        </p:txBody>
      </p:sp>
    </p:spTree>
    <p:extLst>
      <p:ext uri="{BB962C8B-B14F-4D97-AF65-F5344CB8AC3E}">
        <p14:creationId xmlns:p14="http://schemas.microsoft.com/office/powerpoint/2010/main" val="15504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677937-8CA9-4FB2-B8AD-6CD10BC0148C}" type="datetimeFigureOut">
              <a:rPr lang="en-US" smtClean="0"/>
              <a:t>4/19/2020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D5128CE-55D2-4FB6-928B-30FA422C2D96}" type="slidenum">
              <a:rPr lang="en-US" smtClean="0"/>
              <a:t>‹#›</a:t>
            </a:fld>
            <a:endParaRPr lang="en-US"/>
          </a:p>
        </p:txBody>
      </p:sp>
    </p:spTree>
    <p:extLst>
      <p:ext uri="{BB962C8B-B14F-4D97-AF65-F5344CB8AC3E}">
        <p14:creationId xmlns:p14="http://schemas.microsoft.com/office/powerpoint/2010/main" val="400469642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hyperlink" Target="https://uzduociudezute.lt/2020/04/08/velykines-dirbtuveles-namuose-9-temines-veiklos-su-vaikais/?ref=218&amp;fbclid=IwAR3WELn4PbeGOtbXdrqxMbxophxXczJwwRqbP0cvYQu1h6KatnmH5FjljtU" TargetMode="Externa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757647"/>
            <a:ext cx="9144000" cy="3588340"/>
          </a:xfrm>
        </p:spPr>
        <p:txBody>
          <a:bodyPr>
            <a:normAutofit fontScale="90000"/>
          </a:bodyPr>
          <a:lstStyle/>
          <a:p>
            <a:pPr algn="ctr"/>
            <a:r>
              <a:rPr lang="lt-LT" sz="6700" b="1" dirty="0" smtClean="0">
                <a:latin typeface="Times New Roman" panose="02020603050405020304" pitchFamily="18" charset="0"/>
                <a:cs typeface="Times New Roman" panose="02020603050405020304" pitchFamily="18" charset="0"/>
              </a:rPr>
              <a:t/>
            </a:r>
            <a:br>
              <a:rPr lang="lt-LT" sz="6700" b="1" dirty="0" smtClean="0">
                <a:latin typeface="Times New Roman" panose="02020603050405020304" pitchFamily="18" charset="0"/>
                <a:cs typeface="Times New Roman" panose="02020603050405020304" pitchFamily="18" charset="0"/>
              </a:rPr>
            </a:br>
            <a:r>
              <a:rPr lang="lt-LT" sz="6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Velykinės </a:t>
            </a:r>
            <a:r>
              <a:rPr lang="lt-LT" sz="6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dirbtuvėlės namuose: </a:t>
            </a:r>
            <a:r>
              <a:rPr lang="lt-LT" sz="6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lt-LT" sz="6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lt-LT" sz="6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9 </a:t>
            </a:r>
            <a:r>
              <a:rPr lang="lt-LT" sz="6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teminės veiklos su vaikais</a:t>
            </a:r>
            <a:r>
              <a:rPr lang="lt-LT" b="1" dirty="0"/>
              <a:t/>
            </a:r>
            <a:br>
              <a:rPr lang="lt-LT" b="1" dirty="0"/>
            </a:br>
            <a:endParaRPr lang="en-US" dirty="0"/>
          </a:p>
        </p:txBody>
      </p:sp>
      <p:sp>
        <p:nvSpPr>
          <p:cNvPr id="3" name="Antrinis pavadinimas 2"/>
          <p:cNvSpPr>
            <a:spLocks noGrp="1"/>
          </p:cNvSpPr>
          <p:nvPr>
            <p:ph type="subTitle" idx="1"/>
          </p:nvPr>
        </p:nvSpPr>
        <p:spPr>
          <a:xfrm>
            <a:off x="2908663" y="4973638"/>
            <a:ext cx="9144000" cy="1655762"/>
          </a:xfrm>
        </p:spPr>
        <p:txBody>
          <a:bodyPr>
            <a:normAutofit/>
          </a:bodyPr>
          <a:lstStyle/>
          <a:p>
            <a:pPr algn="r"/>
            <a:endParaRPr lang="lt-LT" b="1" dirty="0" smtClean="0">
              <a:solidFill>
                <a:schemeClr val="tx1"/>
              </a:solidFill>
              <a:latin typeface="Times New Roman" panose="02020603050405020304" pitchFamily="18" charset="0"/>
              <a:cs typeface="Times New Roman" panose="02020603050405020304" pitchFamily="18" charset="0"/>
            </a:endParaRPr>
          </a:p>
          <a:p>
            <a:pPr algn="r"/>
            <a:r>
              <a:rPr lang="lt-LT" b="1" dirty="0" smtClean="0">
                <a:solidFill>
                  <a:schemeClr val="tx1"/>
                </a:solidFill>
                <a:latin typeface="Times New Roman" panose="02020603050405020304" pitchFamily="18" charset="0"/>
                <a:cs typeface="Times New Roman" panose="02020603050405020304" pitchFamily="18" charset="0"/>
              </a:rPr>
              <a:t>Parengė vyresnioji ikimokyklinio ugdymo mokytoja </a:t>
            </a:r>
          </a:p>
          <a:p>
            <a:pPr algn="r"/>
            <a:r>
              <a:rPr lang="lt-LT" b="1" dirty="0" smtClean="0">
                <a:solidFill>
                  <a:schemeClr val="tx1"/>
                </a:solidFill>
                <a:latin typeface="Times New Roman" panose="02020603050405020304" pitchFamily="18" charset="0"/>
                <a:cs typeface="Times New Roman" panose="02020603050405020304" pitchFamily="18" charset="0"/>
              </a:rPr>
              <a:t>Jolita Katinienė</a:t>
            </a:r>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95926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algn="ctr"/>
            <a:r>
              <a:rPr lang="lt-LT" sz="4800" b="1" dirty="0">
                <a:latin typeface="Times New Roman" panose="02020603050405020304" pitchFamily="18" charset="0"/>
                <a:cs typeface="Times New Roman" panose="02020603050405020304" pitchFamily="18" charset="0"/>
              </a:rPr>
              <a:t>Velykų kiškučiai</a:t>
            </a:r>
            <a:br>
              <a:rPr lang="lt-LT" sz="4800" b="1"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160589"/>
            <a:ext cx="5044197" cy="3880773"/>
          </a:xfrm>
        </p:spPr>
        <p:txBody>
          <a:bodyPr>
            <a:normAutofit/>
          </a:bodyPr>
          <a:lstStyle/>
          <a:p>
            <a:pPr algn="just"/>
            <a:r>
              <a:rPr lang="lt-LT" sz="2400" dirty="0">
                <a:solidFill>
                  <a:schemeClr val="tx1"/>
                </a:solidFill>
                <a:latin typeface="Times New Roman" panose="02020603050405020304" pitchFamily="18" charset="0"/>
                <a:cs typeface="Times New Roman" panose="02020603050405020304" pitchFamily="18" charset="0"/>
              </a:rPr>
              <a:t>Norint pasigaminti puikius Velykinius kiškučius reikės tualetinio popieriaus ritinėlių, </a:t>
            </a:r>
            <a:r>
              <a:rPr lang="lt-LT" sz="2400" dirty="0" smtClean="0">
                <a:solidFill>
                  <a:schemeClr val="tx1"/>
                </a:solidFill>
                <a:latin typeface="Times New Roman" panose="02020603050405020304" pitchFamily="18" charset="0"/>
                <a:cs typeface="Times New Roman" panose="02020603050405020304" pitchFamily="18" charset="0"/>
              </a:rPr>
              <a:t>guašo,</a:t>
            </a:r>
            <a:r>
              <a:rPr lang="lt-LT" sz="2400" dirty="0">
                <a:solidFill>
                  <a:schemeClr val="tx1"/>
                </a:solidFill>
                <a:latin typeface="Times New Roman" panose="02020603050405020304" pitchFamily="18" charset="0"/>
                <a:cs typeface="Times New Roman" panose="02020603050405020304" pitchFamily="18" charset="0"/>
              </a:rPr>
              <a:t> </a:t>
            </a:r>
            <a:r>
              <a:rPr lang="lt-LT" sz="2400" dirty="0" err="1" smtClean="0">
                <a:solidFill>
                  <a:schemeClr val="tx1"/>
                </a:solidFill>
                <a:latin typeface="Times New Roman" panose="02020603050405020304" pitchFamily="18" charset="0"/>
                <a:cs typeface="Times New Roman" panose="02020603050405020304" pitchFamily="18" charset="0"/>
              </a:rPr>
              <a:t>pom</a:t>
            </a:r>
            <a:r>
              <a:rPr lang="lt-LT" sz="2400" dirty="0" smtClean="0">
                <a:solidFill>
                  <a:schemeClr val="tx1"/>
                </a:solidFill>
                <a:latin typeface="Times New Roman" panose="02020603050405020304" pitchFamily="18" charset="0"/>
                <a:cs typeface="Times New Roman" panose="02020603050405020304" pitchFamily="18" charset="0"/>
              </a:rPr>
              <a:t> </a:t>
            </a:r>
            <a:r>
              <a:rPr lang="lt-LT" sz="2400" dirty="0" err="1">
                <a:solidFill>
                  <a:schemeClr val="tx1"/>
                </a:solidFill>
                <a:latin typeface="Times New Roman" panose="02020603050405020304" pitchFamily="18" charset="0"/>
                <a:cs typeface="Times New Roman" panose="02020603050405020304" pitchFamily="18" charset="0"/>
              </a:rPr>
              <a:t>pom</a:t>
            </a:r>
            <a:r>
              <a:rPr lang="lt-LT" sz="2400" dirty="0">
                <a:solidFill>
                  <a:schemeClr val="tx1"/>
                </a:solidFill>
                <a:latin typeface="Times New Roman" panose="02020603050405020304" pitchFamily="18" charset="0"/>
                <a:cs typeface="Times New Roman" panose="02020603050405020304" pitchFamily="18" charset="0"/>
              </a:rPr>
              <a:t> rutuliukų, </a:t>
            </a:r>
            <a:r>
              <a:rPr lang="lt-LT" sz="2400" dirty="0" err="1">
                <a:solidFill>
                  <a:schemeClr val="tx1"/>
                </a:solidFill>
                <a:latin typeface="Times New Roman" panose="02020603050405020304" pitchFamily="18" charset="0"/>
                <a:cs typeface="Times New Roman" panose="02020603050405020304" pitchFamily="18" charset="0"/>
              </a:rPr>
              <a:t>šenilo</a:t>
            </a:r>
            <a:r>
              <a:rPr lang="lt-LT" sz="2400" dirty="0">
                <a:solidFill>
                  <a:schemeClr val="tx1"/>
                </a:solidFill>
                <a:latin typeface="Times New Roman" panose="02020603050405020304" pitchFamily="18" charset="0"/>
                <a:cs typeface="Times New Roman" panose="02020603050405020304" pitchFamily="18" charset="0"/>
              </a:rPr>
              <a:t> vielučių, ar kitokių ūsams tinkamų juostelių.</a:t>
            </a:r>
          </a:p>
          <a:p>
            <a:pPr algn="just"/>
            <a:r>
              <a:rPr lang="lt-LT" sz="2400" dirty="0">
                <a:solidFill>
                  <a:schemeClr val="tx1"/>
                </a:solidFill>
                <a:latin typeface="Times New Roman" panose="02020603050405020304" pitchFamily="18" charset="0"/>
                <a:cs typeface="Times New Roman" panose="02020603050405020304" pitchFamily="18" charset="0"/>
              </a:rPr>
              <a:t>Tualetinio popieriaus ritinėlius dažome balta spalva. Dažams nudžiūvus klijuojame ūsiukus, ausytes, nosytę, piešiame ar klijuojame akytes, burną.</a:t>
            </a:r>
          </a:p>
          <a:p>
            <a:pPr algn="just"/>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8194" name="Picture 2" descr="https://uzduociudezute.lt/wp-content/uploads/2020/0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1609" y="2381134"/>
            <a:ext cx="4586242" cy="343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583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Kiaušinių lukštų naikinimas</a:t>
            </a:r>
            <a:br>
              <a:rPr lang="lt-LT" b="1" dirty="0"/>
            </a:br>
            <a:endParaRPr lang="en-US" dirty="0"/>
          </a:p>
        </p:txBody>
      </p:sp>
      <p:sp>
        <p:nvSpPr>
          <p:cNvPr id="3" name="Turinio vietos rezervavimo ženklas 2"/>
          <p:cNvSpPr>
            <a:spLocks noGrp="1"/>
          </p:cNvSpPr>
          <p:nvPr>
            <p:ph idx="1"/>
          </p:nvPr>
        </p:nvSpPr>
        <p:spPr>
          <a:xfrm>
            <a:off x="677334" y="2160589"/>
            <a:ext cx="5148700" cy="4135708"/>
          </a:xfrm>
        </p:spPr>
        <p:txBody>
          <a:bodyPr>
            <a:normAutofit fontScale="92500"/>
          </a:bodyPr>
          <a:lstStyle/>
          <a:p>
            <a:pPr algn="just"/>
            <a:r>
              <a:rPr lang="lt-LT" sz="2300" dirty="0" smtClean="0">
                <a:solidFill>
                  <a:schemeClr val="tx1"/>
                </a:solidFill>
                <a:latin typeface="Times New Roman" panose="02020603050405020304" pitchFamily="18" charset="0"/>
                <a:cs typeface="Times New Roman" panose="02020603050405020304" pitchFamily="18" charset="0"/>
              </a:rPr>
              <a:t>Šiai nuotaikingai veiklai reikia vos kelių priemonių: kiaušinio lukštų, žaislinio plaktuko ar šaukšto, maistinės plėvelės. Kaupkite kiaušinio lukštus, juos švariai plaukite ir džiovinkite, o kai sukaupsite reikiamą kiekį, leiskite mažiesiems herojams juos tiesiog sunaikinti.</a:t>
            </a:r>
          </a:p>
          <a:p>
            <a:pPr algn="just"/>
            <a:r>
              <a:rPr lang="lt-LT" sz="2300" dirty="0" smtClean="0">
                <a:solidFill>
                  <a:schemeClr val="tx1"/>
                </a:solidFill>
                <a:latin typeface="Times New Roman" panose="02020603050405020304" pitchFamily="18" charset="0"/>
                <a:cs typeface="Times New Roman" panose="02020603050405020304" pitchFamily="18" charset="0"/>
              </a:rPr>
              <a:t>Kiaušinio lukštus galite padekoruoti įvairiais veideliais. O kad namai liktų švarūs, prieš kiaušinio lukštų naikinimo operaciją, uždenkite maistine plėvele, taip visi sukulti lukštai liks po ja.</a:t>
            </a:r>
          </a:p>
          <a:p>
            <a:endParaRPr lang="en-US" dirty="0"/>
          </a:p>
        </p:txBody>
      </p:sp>
      <p:pic>
        <p:nvPicPr>
          <p:cNvPr id="9218" name="Picture 2" descr="https://uzduociudezute.lt/wp-content/uploads/2020/0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357" y="2455002"/>
            <a:ext cx="4668883" cy="3501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2116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dirty="0" smtClean="0">
                <a:latin typeface="Times New Roman" panose="02020603050405020304" pitchFamily="18" charset="0"/>
                <a:cs typeface="Times New Roman" panose="02020603050405020304" pitchFamily="18" charset="0"/>
              </a:rPr>
              <a:t>Smagių ir gražių Jums Šv. Velykų</a:t>
            </a:r>
            <a:endParaRPr lang="en-US" sz="4800" dirty="0">
              <a:latin typeface="Times New Roman" panose="02020603050405020304" pitchFamily="18" charset="0"/>
              <a:cs typeface="Times New Roman" panose="02020603050405020304" pitchFamily="18" charset="0"/>
            </a:endParaRPr>
          </a:p>
        </p:txBody>
      </p:sp>
      <p:pic>
        <p:nvPicPr>
          <p:cNvPr id="10248" name="Picture 8" descr="Šv. Velykos: jų reikšmė"/>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6023" y="2037806"/>
            <a:ext cx="3605735" cy="2403822"/>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Velykos. Kokia šios šventės prasmė? Ką papasakoti ir paaiškint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4695" y="2037806"/>
            <a:ext cx="3739278" cy="2403822"/>
          </a:xfrm>
          <a:prstGeom prst="rect">
            <a:avLst/>
          </a:prstGeom>
          <a:noFill/>
          <a:extLst>
            <a:ext uri="{909E8E84-426E-40DD-AFC4-6F175D3DCCD1}">
              <a14:hiddenFill xmlns:a14="http://schemas.microsoft.com/office/drawing/2010/main">
                <a:solidFill>
                  <a:srgbClr val="FFFFFF"/>
                </a:solidFill>
              </a14:hiddenFill>
            </a:ext>
          </a:extLst>
        </p:spPr>
      </p:pic>
      <p:pic>
        <p:nvPicPr>
          <p:cNvPr id="10252" name="Picture 12" descr="Artėjant Velykoms: patarimai, kaip išsirinkti kiaušinių virimo aparatą"/>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2467" y="3965004"/>
            <a:ext cx="3749038" cy="2653813"/>
          </a:xfrm>
          <a:prstGeom prst="rect">
            <a:avLst/>
          </a:prstGeom>
          <a:noFill/>
          <a:extLst>
            <a:ext uri="{909E8E84-426E-40DD-AFC4-6F175D3DCCD1}">
              <a14:hiddenFill xmlns:a14="http://schemas.microsoft.com/office/drawing/2010/main">
                <a:solidFill>
                  <a:srgbClr val="FFFFFF"/>
                </a:solidFill>
              </a14:hiddenFill>
            </a:ext>
          </a:extLst>
        </p:spPr>
      </p:pic>
      <p:sp>
        <p:nvSpPr>
          <p:cNvPr id="9" name="Stačiakampis 8"/>
          <p:cNvSpPr/>
          <p:nvPr/>
        </p:nvSpPr>
        <p:spPr>
          <a:xfrm>
            <a:off x="8098970" y="5657671"/>
            <a:ext cx="3963365" cy="1200329"/>
          </a:xfrm>
          <a:prstGeom prst="rect">
            <a:avLst/>
          </a:prstGeom>
        </p:spPr>
        <p:txBody>
          <a:bodyPr wrap="square">
            <a:spAutoFit/>
          </a:bodyPr>
          <a:lstStyle/>
          <a:p>
            <a:r>
              <a:rPr lang="lt-LT" sz="1200" dirty="0" smtClean="0">
                <a:latin typeface="Times New Roman" panose="02020603050405020304" pitchFamily="18" charset="0"/>
                <a:cs typeface="Times New Roman" panose="02020603050405020304" pitchFamily="18" charset="0"/>
                <a:hlinkClick r:id="rId5"/>
              </a:rPr>
              <a:t>Parengta naudojantis:</a:t>
            </a:r>
          </a:p>
          <a:p>
            <a:r>
              <a:rPr lang="en-US" sz="1200" u="sng" dirty="0" smtClean="0">
                <a:latin typeface="Times New Roman" panose="02020603050405020304" pitchFamily="18" charset="0"/>
                <a:cs typeface="Times New Roman" panose="02020603050405020304" pitchFamily="18" charset="0"/>
                <a:hlinkClick r:id="rId5"/>
              </a:rPr>
              <a:t>https</a:t>
            </a:r>
            <a:r>
              <a:rPr lang="en-US" sz="1200" u="sng" dirty="0">
                <a:latin typeface="Times New Roman" panose="02020603050405020304" pitchFamily="18" charset="0"/>
                <a:cs typeface="Times New Roman" panose="02020603050405020304" pitchFamily="18" charset="0"/>
                <a:hlinkClick r:id="rId5"/>
              </a:rPr>
              <a:t>://uzduociudezute.lt/2020/04/08/velykines-dirbtuveles-namuose-9-temines-veiklos-su-vaikais/?</a:t>
            </a:r>
            <a:r>
              <a:rPr lang="en-US" sz="1200" u="sng" dirty="0" smtClean="0">
                <a:latin typeface="Times New Roman" panose="02020603050405020304" pitchFamily="18" charset="0"/>
                <a:cs typeface="Times New Roman" panose="02020603050405020304" pitchFamily="18" charset="0"/>
                <a:hlinkClick r:id="rId5"/>
              </a:rPr>
              <a:t>ref=218&amp;fbclid=IwAR3WELn4PbeGOtbXdrqxMbxophxXczJwwRqbP0cvYQu1h6KatnmH5FjljtU</a:t>
            </a:r>
            <a:endParaRPr lang="lt-LT" sz="1200" u="sng"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312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669915"/>
          </a:xfrm>
        </p:spPr>
        <p:txBody>
          <a:bodyPr>
            <a:normAutofit fontScale="90000"/>
          </a:bodyPr>
          <a:lstStyle/>
          <a:p>
            <a:r>
              <a:rPr lang="lt-LT"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lt-LT"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lt-LT"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Velykos</a:t>
            </a:r>
            <a:r>
              <a:rPr lang="lt-LT" sz="4400" dirty="0" smtClean="0">
                <a:latin typeface="Times New Roman" panose="02020603050405020304" pitchFamily="18" charset="0"/>
                <a:cs typeface="Times New Roman" panose="02020603050405020304" pitchFamily="18" charset="0"/>
              </a:rPr>
              <a:t> </a:t>
            </a:r>
            <a:r>
              <a:rPr lang="lt-LT" sz="4400" dirty="0">
                <a:latin typeface="Times New Roman" panose="02020603050405020304" pitchFamily="18" charset="0"/>
                <a:cs typeface="Times New Roman" panose="02020603050405020304" pitchFamily="18" charset="0"/>
              </a:rPr>
              <a:t>– </a:t>
            </a:r>
            <a:r>
              <a:rPr lang="lt-LT" sz="4000" dirty="0">
                <a:solidFill>
                  <a:schemeClr val="tx1"/>
                </a:solidFill>
                <a:latin typeface="Times New Roman" panose="02020603050405020304" pitchFamily="18" charset="0"/>
                <a:cs typeface="Times New Roman" panose="02020603050405020304" pitchFamily="18" charset="0"/>
              </a:rPr>
              <a:t>atgimimo, džiaugsmo, šviesos ir tikro bundančio pavasario šventė. </a:t>
            </a:r>
            <a:r>
              <a:rPr lang="lt-LT" sz="4000" dirty="0" smtClean="0">
                <a:solidFill>
                  <a:schemeClr val="tx1"/>
                </a:solidFill>
                <a:latin typeface="Times New Roman" panose="02020603050405020304" pitchFamily="18" charset="0"/>
                <a:cs typeface="Times New Roman" panose="02020603050405020304" pitchFamily="18" charset="0"/>
              </a:rPr>
              <a:t/>
            </a:r>
            <a:br>
              <a:rPr lang="lt-LT" sz="4000" dirty="0" smtClean="0">
                <a:solidFill>
                  <a:schemeClr val="tx1"/>
                </a:solidFill>
                <a:latin typeface="Times New Roman" panose="02020603050405020304" pitchFamily="18" charset="0"/>
                <a:cs typeface="Times New Roman" panose="02020603050405020304" pitchFamily="18" charset="0"/>
              </a:rPr>
            </a:br>
            <a:r>
              <a:rPr lang="lt-LT" sz="4000" dirty="0" smtClean="0">
                <a:solidFill>
                  <a:schemeClr val="tx1"/>
                </a:solidFill>
                <a:latin typeface="Times New Roman" panose="02020603050405020304" pitchFamily="18" charset="0"/>
                <a:cs typeface="Times New Roman" panose="02020603050405020304" pitchFamily="18" charset="0"/>
              </a:rPr>
              <a:t>Su </a:t>
            </a:r>
            <a:r>
              <a:rPr lang="lt-LT" sz="4000" dirty="0">
                <a:solidFill>
                  <a:schemeClr val="tx1"/>
                </a:solidFill>
                <a:latin typeface="Times New Roman" panose="02020603050405020304" pitchFamily="18" charset="0"/>
                <a:cs typeface="Times New Roman" panose="02020603050405020304" pitchFamily="18" charset="0"/>
              </a:rPr>
              <a:t>kuo Velykos asocijuojasi vaikams? Šokoladiniai kiaušiniai, margučiai, Velykų kiškutis, morkytės. O jei visą tai sudėtume į tam tikras veiklas, meninius </a:t>
            </a:r>
            <a:r>
              <a:rPr lang="lt-LT" sz="4000" dirty="0" err="1">
                <a:solidFill>
                  <a:schemeClr val="tx1"/>
                </a:solidFill>
                <a:latin typeface="Times New Roman" panose="02020603050405020304" pitchFamily="18" charset="0"/>
                <a:cs typeface="Times New Roman" panose="02020603050405020304" pitchFamily="18" charset="0"/>
              </a:rPr>
              <a:t>užsiėmimus</a:t>
            </a:r>
            <a:r>
              <a:rPr lang="lt-LT" sz="4000" dirty="0">
                <a:solidFill>
                  <a:schemeClr val="tx1"/>
                </a:solidFill>
                <a:latin typeface="Times New Roman" panose="02020603050405020304" pitchFamily="18" charset="0"/>
                <a:cs typeface="Times New Roman" panose="02020603050405020304" pitchFamily="18" charset="0"/>
              </a:rPr>
              <a:t>? Tuomet Velykų šventės laukimas įgaus dar gilesnę prasmę, papuoš namus įvairiais dirbiniais ir nuo mažumės mokys vaikus laukimo džiaugsmo.</a:t>
            </a:r>
            <a:br>
              <a:rPr lang="lt-LT" sz="4000" dirty="0">
                <a:solidFill>
                  <a:schemeClr val="tx1"/>
                </a:solidFill>
                <a:latin typeface="Times New Roman" panose="02020603050405020304" pitchFamily="18" charset="0"/>
                <a:cs typeface="Times New Roman" panose="02020603050405020304" pitchFamily="18" charset="0"/>
              </a:rPr>
            </a:br>
            <a:r>
              <a:rPr lang="lt-LT" sz="3600" dirty="0">
                <a:solidFill>
                  <a:schemeClr val="tx1"/>
                </a:solidFill>
                <a:latin typeface="Times New Roman" panose="02020603050405020304" pitchFamily="18" charset="0"/>
                <a:cs typeface="Times New Roman" panose="02020603050405020304" pitchFamily="18" charset="0"/>
              </a:rPr>
              <a:t/>
            </a:r>
            <a:br>
              <a:rPr lang="lt-LT" sz="3600" dirty="0">
                <a:solidFill>
                  <a:schemeClr val="tx1"/>
                </a:solidFill>
                <a:latin typeface="Times New Roman" panose="02020603050405020304" pitchFamily="18" charset="0"/>
                <a:cs typeface="Times New Roman" panose="02020603050405020304" pitchFamily="18" charset="0"/>
              </a:rPr>
            </a:b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837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p:cNvSpPr>
            <a:spLocks noGrp="1"/>
          </p:cNvSpPr>
          <p:nvPr>
            <p:ph type="title"/>
          </p:nvPr>
        </p:nvSpPr>
        <p:spPr>
          <a:xfrm>
            <a:off x="716624" y="387531"/>
            <a:ext cx="8596668" cy="853440"/>
          </a:xfrm>
        </p:spPr>
        <p:txBody>
          <a:bodyPr>
            <a:normAutofit/>
          </a:bodyPr>
          <a:lstStyle/>
          <a:p>
            <a:pPr algn="ctr"/>
            <a:r>
              <a:rPr lang="lt-LT" sz="4800" dirty="0" smtClean="0">
                <a:latin typeface="Times New Roman" panose="02020603050405020304" pitchFamily="18" charset="0"/>
                <a:cs typeface="Times New Roman" panose="02020603050405020304" pitchFamily="18" charset="0"/>
              </a:rPr>
              <a:t>Eilėraštukas</a:t>
            </a:r>
            <a:endParaRPr lang="en-US" sz="4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4294967295"/>
          </p:nvPr>
        </p:nvSpPr>
        <p:spPr>
          <a:xfrm>
            <a:off x="716624" y="1863344"/>
            <a:ext cx="4165600" cy="3990975"/>
          </a:xfrm>
        </p:spPr>
        <p:txBody>
          <a:bodyPr/>
          <a:lstStyle/>
          <a:p>
            <a:pPr marL="0" indent="0">
              <a:buNone/>
            </a:pPr>
            <a:r>
              <a:rPr lang="lt-LT" sz="3200" b="1" dirty="0">
                <a:solidFill>
                  <a:srgbClr val="990000"/>
                </a:solidFill>
                <a:latin typeface="Times New Roman" panose="02020603050405020304" pitchFamily="18" charset="0"/>
                <a:cs typeface="Times New Roman" panose="02020603050405020304" pitchFamily="18" charset="0"/>
              </a:rPr>
              <a:t>Velykų </a:t>
            </a:r>
            <a:r>
              <a:rPr lang="lt-LT" sz="3200" b="1" dirty="0" smtClean="0">
                <a:solidFill>
                  <a:srgbClr val="990000"/>
                </a:solidFill>
                <a:latin typeface="Times New Roman" panose="02020603050405020304" pitchFamily="18" charset="0"/>
                <a:cs typeface="Times New Roman" panose="02020603050405020304" pitchFamily="18" charset="0"/>
              </a:rPr>
              <a:t>kiškis</a:t>
            </a:r>
            <a:endParaRPr lang="lt-LT" sz="3200" dirty="0">
              <a:solidFill>
                <a:srgbClr val="990000"/>
              </a:solidFill>
              <a:latin typeface="Times New Roman" panose="02020603050405020304" pitchFamily="18" charset="0"/>
              <a:cs typeface="Times New Roman" panose="02020603050405020304" pitchFamily="18" charset="0"/>
            </a:endParaRPr>
          </a:p>
          <a:p>
            <a:pPr marL="0" indent="0">
              <a:buNone/>
            </a:pPr>
            <a:r>
              <a:rPr lang="lt-LT" dirty="0"/>
              <a:t/>
            </a:r>
            <a:br>
              <a:rPr lang="lt-LT" dirty="0"/>
            </a:br>
            <a:r>
              <a:rPr lang="lt-LT" sz="2400" dirty="0">
                <a:solidFill>
                  <a:srgbClr val="0A0222"/>
                </a:solidFill>
                <a:latin typeface="Times New Roman" panose="02020603050405020304" pitchFamily="18" charset="0"/>
                <a:cs typeface="Times New Roman" panose="02020603050405020304" pitchFamily="18" charset="0"/>
              </a:rPr>
              <a:t>Eina kiškis takeliu</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Su pintiniu krepšeliu.</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O krepšelyje margučiai,</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Duos kiškelis jų vaikučiams.</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Kiekvienam dalins po vieną,</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Kad Velykų šventės dieną</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Būtų linksma ir smagu</a:t>
            </a:r>
            <a:r>
              <a:rPr lang="lt-LT" sz="2400" dirty="0">
                <a:latin typeface="Times New Roman" panose="02020603050405020304" pitchFamily="18" charset="0"/>
                <a:cs typeface="Times New Roman" panose="02020603050405020304" pitchFamily="18" charset="0"/>
              </a:rPr>
              <a:t/>
            </a:r>
            <a:br>
              <a:rPr lang="lt-LT" sz="2400" dirty="0">
                <a:latin typeface="Times New Roman" panose="02020603050405020304" pitchFamily="18" charset="0"/>
                <a:cs typeface="Times New Roman" panose="02020603050405020304" pitchFamily="18" charset="0"/>
              </a:rPr>
            </a:br>
            <a:r>
              <a:rPr lang="lt-LT" sz="2400" dirty="0">
                <a:solidFill>
                  <a:srgbClr val="0A0222"/>
                </a:solidFill>
                <a:latin typeface="Times New Roman" panose="02020603050405020304" pitchFamily="18" charset="0"/>
                <a:cs typeface="Times New Roman" panose="02020603050405020304" pitchFamily="18" charset="0"/>
              </a:rPr>
              <a:t>Su kiškučio margučiu.</a:t>
            </a:r>
            <a:endParaRPr lang="en-US" sz="2400" dirty="0">
              <a:latin typeface="Times New Roman" panose="02020603050405020304" pitchFamily="18" charset="0"/>
              <a:cs typeface="Times New Roman" panose="02020603050405020304" pitchFamily="18" charset="0"/>
            </a:endParaRPr>
          </a:p>
          <a:p>
            <a:endParaRPr lang="en-US" dirty="0"/>
          </a:p>
        </p:txBody>
      </p:sp>
      <p:pic>
        <p:nvPicPr>
          <p:cNvPr id="1030" name="Picture 6" descr="Šventos Velykos 2019 - suvalkai.p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4958" y="2476491"/>
            <a:ext cx="5392347" cy="3370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631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8596668" cy="1493520"/>
          </a:xfrm>
        </p:spPr>
        <p:txBody>
          <a:bodyPr>
            <a:normAutofit fontScale="90000"/>
          </a:bodyPr>
          <a:lstStyle/>
          <a:p>
            <a:pPr algn="ctr"/>
            <a:r>
              <a:rPr lang="lt-LT" sz="5300" b="1" dirty="0">
                <a:latin typeface="Times New Roman" panose="02020603050405020304" pitchFamily="18" charset="0"/>
                <a:cs typeface="Times New Roman" panose="02020603050405020304" pitchFamily="18" charset="0"/>
              </a:rPr>
              <a:t>Velykų kiškutis iš tualetinio popieriaus ritinėlių</a:t>
            </a:r>
            <a:r>
              <a:rPr lang="lt-LT" b="1" dirty="0"/>
              <a:t/>
            </a:r>
            <a:br>
              <a:rPr lang="lt-LT" b="1" dirty="0"/>
            </a:br>
            <a:endParaRPr lang="en-US" dirty="0"/>
          </a:p>
        </p:txBody>
      </p:sp>
      <p:sp>
        <p:nvSpPr>
          <p:cNvPr id="3" name="Turinio vietos rezervavimo ženklas 2"/>
          <p:cNvSpPr>
            <a:spLocks noGrp="1"/>
          </p:cNvSpPr>
          <p:nvPr>
            <p:ph idx="1"/>
          </p:nvPr>
        </p:nvSpPr>
        <p:spPr>
          <a:xfrm>
            <a:off x="115631" y="2469837"/>
            <a:ext cx="5245076" cy="3611446"/>
          </a:xfrm>
        </p:spPr>
        <p:txBody>
          <a:bodyPr>
            <a:noAutofit/>
          </a:bodyPr>
          <a:lstStyle/>
          <a:p>
            <a:pPr algn="just"/>
            <a:r>
              <a:rPr lang="lt-LT" sz="2400" dirty="0">
                <a:solidFill>
                  <a:schemeClr val="tx1"/>
                </a:solidFill>
                <a:latin typeface="Times New Roman" panose="02020603050405020304" pitchFamily="18" charset="0"/>
                <a:cs typeface="Times New Roman" panose="02020603050405020304" pitchFamily="18" charset="0"/>
              </a:rPr>
              <a:t>Kiškučių rėmelį pasigaminti labai lengva vos iš trijų tualetinio popieriaus ritinėlių. Velykų kiškučio rėmą merkiame į dažus ir spaudžiame ant spalvoto popieriaus, piešiame veidelį, galime nupiešti žolytę, štai ir visas paveiksliukas.</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https://uzduociudezute.lt/wp-content/uploads/2020/0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4216" y="2573384"/>
            <a:ext cx="4436435" cy="334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665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8596668" cy="1428206"/>
          </a:xfrm>
        </p:spPr>
        <p:txBody>
          <a:bodyPr>
            <a:noAutofit/>
          </a:bodyPr>
          <a:lstStyle/>
          <a:p>
            <a:pPr algn="ctr"/>
            <a:r>
              <a:rPr lang="lt-LT" sz="4800" b="1" dirty="0">
                <a:latin typeface="Times New Roman" panose="02020603050405020304" pitchFamily="18" charset="0"/>
                <a:cs typeface="Times New Roman" panose="02020603050405020304" pitchFamily="18" charset="0"/>
              </a:rPr>
              <a:t>Velykų žolytė kiaušinių lukštuose</a:t>
            </a:r>
          </a:p>
        </p:txBody>
      </p:sp>
      <p:sp>
        <p:nvSpPr>
          <p:cNvPr id="3" name="Turinio vietos rezervavimo ženklas 2"/>
          <p:cNvSpPr>
            <a:spLocks noGrp="1"/>
          </p:cNvSpPr>
          <p:nvPr>
            <p:ph idx="1"/>
          </p:nvPr>
        </p:nvSpPr>
        <p:spPr>
          <a:xfrm>
            <a:off x="677334" y="2403566"/>
            <a:ext cx="4521683" cy="3637796"/>
          </a:xfrm>
        </p:spPr>
        <p:txBody>
          <a:bodyPr>
            <a:normAutofit/>
          </a:bodyPr>
          <a:lstStyle/>
          <a:p>
            <a:r>
              <a:rPr lang="lt-LT" sz="2400" dirty="0">
                <a:solidFill>
                  <a:schemeClr val="tx1"/>
                </a:solidFill>
                <a:latin typeface="Times New Roman" panose="02020603050405020304" pitchFamily="18" charset="0"/>
                <a:cs typeface="Times New Roman" panose="02020603050405020304" pitchFamily="18" charset="0"/>
              </a:rPr>
              <a:t>Reikalingos priemonės: kiaušinių lukštai, žemės ir Velykų žolė ar kitokie želmenys, </a:t>
            </a:r>
            <a:r>
              <a:rPr lang="lt-LT" sz="2400" dirty="0" smtClean="0">
                <a:solidFill>
                  <a:schemeClr val="tx1"/>
                </a:solidFill>
                <a:latin typeface="Times New Roman" panose="02020603050405020304" pitchFamily="18" charset="0"/>
                <a:cs typeface="Times New Roman" panose="02020603050405020304" pitchFamily="18" charset="0"/>
              </a:rPr>
              <a:t>judančios akutės </a:t>
            </a:r>
            <a:r>
              <a:rPr lang="lt-LT" sz="2400" dirty="0">
                <a:solidFill>
                  <a:schemeClr val="tx1"/>
                </a:solidFill>
                <a:latin typeface="Times New Roman" panose="02020603050405020304" pitchFamily="18" charset="0"/>
                <a:cs typeface="Times New Roman" panose="02020603050405020304" pitchFamily="18" charset="0"/>
              </a:rPr>
              <a:t>Puiki veikla visai šeimai pasodinti žolytės ir laukti švenčių su žaluma. Kiaušinių lukštus galima papuošti nupiešiant veidelius.</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3074" name="Picture 2" descr="https://uzduociudezute.lt/wp-content/uploads/2020/0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554" y="2403565"/>
            <a:ext cx="4667793" cy="3500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40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algn="ctr"/>
            <a:r>
              <a:rPr lang="lt-LT" sz="4800" b="1" dirty="0">
                <a:latin typeface="Times New Roman" panose="02020603050405020304" pitchFamily="18" charset="0"/>
                <a:cs typeface="Times New Roman" panose="02020603050405020304" pitchFamily="18" charset="0"/>
              </a:rPr>
              <a:t>Baltas Velykų kiškutis</a:t>
            </a:r>
            <a:br>
              <a:rPr lang="lt-LT" sz="4800" b="1"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160589"/>
            <a:ext cx="4155923" cy="3880773"/>
          </a:xfrm>
        </p:spPr>
        <p:txBody>
          <a:bodyPr>
            <a:normAutofit/>
          </a:bodyPr>
          <a:lstStyle/>
          <a:p>
            <a:pPr algn="just"/>
            <a:r>
              <a:rPr lang="lt-LT" sz="2400" dirty="0">
                <a:solidFill>
                  <a:schemeClr val="tx1"/>
                </a:solidFill>
                <a:latin typeface="Times New Roman" panose="02020603050405020304" pitchFamily="18" charset="0"/>
                <a:cs typeface="Times New Roman" panose="02020603050405020304" pitchFamily="18" charset="0"/>
              </a:rPr>
              <a:t>Viduryje lapo dedame kiškučio šabloną, o aplink jį piešiame pirštukais, teptuku, </a:t>
            </a:r>
            <a:r>
              <a:rPr lang="lt-LT" sz="2400" dirty="0" err="1">
                <a:solidFill>
                  <a:schemeClr val="tx1"/>
                </a:solidFill>
                <a:latin typeface="Times New Roman" panose="02020603050405020304" pitchFamily="18" charset="0"/>
                <a:cs typeface="Times New Roman" panose="02020603050405020304" pitchFamily="18" charset="0"/>
              </a:rPr>
              <a:t>pom</a:t>
            </a:r>
            <a:r>
              <a:rPr lang="lt-LT" sz="2400" dirty="0">
                <a:solidFill>
                  <a:schemeClr val="tx1"/>
                </a:solidFill>
                <a:latin typeface="Times New Roman" panose="02020603050405020304" pitchFamily="18" charset="0"/>
                <a:cs typeface="Times New Roman" panose="02020603050405020304" pitchFamily="18" charset="0"/>
              </a:rPr>
              <a:t> </a:t>
            </a:r>
            <a:r>
              <a:rPr lang="lt-LT" sz="2400" dirty="0" err="1">
                <a:solidFill>
                  <a:schemeClr val="tx1"/>
                </a:solidFill>
                <a:latin typeface="Times New Roman" panose="02020603050405020304" pitchFamily="18" charset="0"/>
                <a:cs typeface="Times New Roman" panose="02020603050405020304" pitchFamily="18" charset="0"/>
              </a:rPr>
              <a:t>pom</a:t>
            </a:r>
            <a:r>
              <a:rPr lang="lt-LT" sz="2400" dirty="0">
                <a:solidFill>
                  <a:schemeClr val="tx1"/>
                </a:solidFill>
                <a:latin typeface="Times New Roman" panose="02020603050405020304" pitchFamily="18" charset="0"/>
                <a:cs typeface="Times New Roman" panose="02020603050405020304" pitchFamily="18" charset="0"/>
              </a:rPr>
              <a:t> rutuliukais, ar kaip tik sugalvojame. Užduotis tokia, kad kiškutis turi būti baltas ir švarus, o visas menas vyksta aplinkui. Papuoškime kiškutį uodegėle.</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4098" name="Picture 2" descr="https://uzduociudezute.lt/wp-content/uploads/2020/04/3-600x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164" y="2160589"/>
            <a:ext cx="3462838" cy="3880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787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algn="ctr"/>
            <a:r>
              <a:rPr lang="lt-LT" sz="4800" b="1" dirty="0">
                <a:latin typeface="Times New Roman" panose="02020603050405020304" pitchFamily="18" charset="0"/>
                <a:cs typeface="Times New Roman" panose="02020603050405020304" pitchFamily="18" charset="0"/>
              </a:rPr>
              <a:t>Morkytės ir alkanas kiškutis</a:t>
            </a:r>
            <a:br>
              <a:rPr lang="lt-LT" sz="4800" b="1"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160589"/>
            <a:ext cx="4469432" cy="3880773"/>
          </a:xfrm>
        </p:spPr>
        <p:txBody>
          <a:bodyPr>
            <a:normAutofit/>
          </a:bodyPr>
          <a:lstStyle/>
          <a:p>
            <a:pPr algn="just"/>
            <a:r>
              <a:rPr lang="lt-LT" sz="2400" dirty="0">
                <a:solidFill>
                  <a:schemeClr val="tx1"/>
                </a:solidFill>
                <a:latin typeface="Times New Roman" panose="02020603050405020304" pitchFamily="18" charset="0"/>
                <a:cs typeface="Times New Roman" panose="02020603050405020304" pitchFamily="18" charset="0"/>
              </a:rPr>
              <a:t>Užduotėlė mažiesiems pirštukams – pamaitinti alkaną kiškutį. Kiškutis nutūpęs ant skalbinių segtuko, o dėžutė pilna gardžių morkyčių. Segtuku pačiumpame morkytę ir traukiame po vieną iš dėžutės. Vyresniems vaikams morkytes galima ir sunumeruoti, kad ištrauktų skaičių seka.</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5122" name="Picture 2" descr="https://uzduociudezute.lt/wp-content/uploads/2020/04/4-600x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1167" y="2160590"/>
            <a:ext cx="3332835" cy="4044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66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algn="ctr"/>
            <a:r>
              <a:rPr lang="lt-LT" sz="4800" b="1" dirty="0">
                <a:latin typeface="Times New Roman" panose="02020603050405020304" pitchFamily="18" charset="0"/>
                <a:cs typeface="Times New Roman" panose="02020603050405020304" pitchFamily="18" charset="0"/>
              </a:rPr>
              <a:t>Velykų margučių skaičiavimas</a:t>
            </a:r>
            <a:br>
              <a:rPr lang="lt-LT" sz="4800" b="1"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3" y="2160589"/>
            <a:ext cx="4796003" cy="4018142"/>
          </a:xfrm>
        </p:spPr>
        <p:txBody>
          <a:bodyPr>
            <a:noAutofit/>
          </a:bodyPr>
          <a:lstStyle/>
          <a:p>
            <a:pPr algn="just"/>
            <a:r>
              <a:rPr lang="lt-LT" sz="2400" dirty="0">
                <a:solidFill>
                  <a:schemeClr val="tx1"/>
                </a:solidFill>
                <a:latin typeface="Times New Roman" panose="02020603050405020304" pitchFamily="18" charset="0"/>
                <a:cs typeface="Times New Roman" panose="02020603050405020304" pitchFamily="18" charset="0"/>
              </a:rPr>
              <a:t>Piešiame margučius ir jų viduje parašome skaičius, kiek papuošimų turės mūsų margutis. Mažesniems vaikams nupiešiame tiek rutuliukų, koks skaičius parašytas, didesni vaikai gali patys skaičiuodami papuošti margučius. Margučius puošiame spalvotais lipdukais, </a:t>
            </a:r>
            <a:r>
              <a:rPr lang="lt-LT" sz="2400" dirty="0" err="1">
                <a:solidFill>
                  <a:schemeClr val="tx1"/>
                </a:solidFill>
                <a:latin typeface="Times New Roman" panose="02020603050405020304" pitchFamily="18" charset="0"/>
                <a:cs typeface="Times New Roman" panose="02020603050405020304" pitchFamily="18" charset="0"/>
              </a:rPr>
              <a:t>pom</a:t>
            </a:r>
            <a:r>
              <a:rPr lang="lt-LT" sz="2400" dirty="0">
                <a:solidFill>
                  <a:schemeClr val="tx1"/>
                </a:solidFill>
                <a:latin typeface="Times New Roman" panose="02020603050405020304" pitchFamily="18" charset="0"/>
                <a:cs typeface="Times New Roman" panose="02020603050405020304" pitchFamily="18" charset="0"/>
              </a:rPr>
              <a:t> </a:t>
            </a:r>
            <a:r>
              <a:rPr lang="lt-LT" sz="2400" dirty="0" err="1">
                <a:solidFill>
                  <a:schemeClr val="tx1"/>
                </a:solidFill>
                <a:latin typeface="Times New Roman" panose="02020603050405020304" pitchFamily="18" charset="0"/>
                <a:cs typeface="Times New Roman" panose="02020603050405020304" pitchFamily="18" charset="0"/>
              </a:rPr>
              <a:t>pom</a:t>
            </a:r>
            <a:r>
              <a:rPr lang="lt-LT" sz="2400" dirty="0">
                <a:solidFill>
                  <a:schemeClr val="tx1"/>
                </a:solidFill>
                <a:latin typeface="Times New Roman" panose="02020603050405020304" pitchFamily="18" charset="0"/>
                <a:cs typeface="Times New Roman" panose="02020603050405020304" pitchFamily="18" charset="0"/>
              </a:rPr>
              <a:t> rutuliukais, spalvoto popieriaus žiedeliais ir pan.</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6146" name="Picture 2" descr="https://uzduociudezute.lt/wp-content/uploads/2020/0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5667" y="2351951"/>
            <a:ext cx="4684365" cy="3513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18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algn="ctr"/>
            <a:r>
              <a:rPr lang="lt-LT" sz="4800" b="1" dirty="0">
                <a:latin typeface="Times New Roman" panose="02020603050405020304" pitchFamily="18" charset="0"/>
                <a:cs typeface="Times New Roman" panose="02020603050405020304" pitchFamily="18" charset="0"/>
              </a:rPr>
              <a:t>Kiškučio pėdučių dėlionė</a:t>
            </a:r>
            <a:br>
              <a:rPr lang="lt-LT" sz="4800" b="1"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160589"/>
            <a:ext cx="4208175" cy="3880773"/>
          </a:xfrm>
        </p:spPr>
        <p:txBody>
          <a:bodyPr>
            <a:normAutofit/>
          </a:bodyPr>
          <a:lstStyle/>
          <a:p>
            <a:pPr algn="just"/>
            <a:r>
              <a:rPr lang="lt-LT" sz="2400" dirty="0">
                <a:solidFill>
                  <a:schemeClr val="tx1"/>
                </a:solidFill>
                <a:latin typeface="Times New Roman" panose="02020603050405020304" pitchFamily="18" charset="0"/>
                <a:cs typeface="Times New Roman" panose="02020603050405020304" pitchFamily="18" charset="0"/>
              </a:rPr>
              <a:t>Ant didelio lapo piešiame kiškutį ir pėdutes, kurias sunumeruojame. Turime dar vienas tokias pat sunumeruotas pėdutes ir ieškome kur kokia pėdutė yra. Smagi idėja ieškant skaičiukų ir įsivaizduojant kiškučio straksėjimą namuose.</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7170" name="Picture 2" descr="https://uzduociudezute.lt/wp-content/uploads/2020/0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9541" y="1930400"/>
            <a:ext cx="3514461" cy="4422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723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70</TotalTime>
  <Words>360</Words>
  <Application>Microsoft Office PowerPoint</Application>
  <PresentationFormat>Plačiaekranė</PresentationFormat>
  <Paragraphs>29</Paragraphs>
  <Slides>12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12</vt:i4>
      </vt:variant>
    </vt:vector>
  </HeadingPairs>
  <TitlesOfParts>
    <vt:vector size="17" baseType="lpstr">
      <vt:lpstr>Arial</vt:lpstr>
      <vt:lpstr>Times New Roman</vt:lpstr>
      <vt:lpstr>Trebuchet MS</vt:lpstr>
      <vt:lpstr>Wingdings 3</vt:lpstr>
      <vt:lpstr>Briaunota</vt:lpstr>
      <vt:lpstr> Velykinės dirbtuvėlės namuose:  9 teminės veiklos su vaikais </vt:lpstr>
      <vt:lpstr> Velykos – atgimimo, džiaugsmo, šviesos ir tikro bundančio pavasario šventė.  Su kuo Velykos asocijuojasi vaikams? Šokoladiniai kiaušiniai, margučiai, Velykų kiškutis, morkytės. O jei visą tai sudėtume į tam tikras veiklas, meninius užsiėmimus? Tuomet Velykų šventės laukimas įgaus dar gilesnę prasmę, papuoš namus įvairiais dirbiniais ir nuo mažumės mokys vaikus laukimo džiaugsmo.  </vt:lpstr>
      <vt:lpstr>Eilėraštukas</vt:lpstr>
      <vt:lpstr>Velykų kiškutis iš tualetinio popieriaus ritinėlių </vt:lpstr>
      <vt:lpstr>Velykų žolytė kiaušinių lukštuose</vt:lpstr>
      <vt:lpstr>Baltas Velykų kiškutis </vt:lpstr>
      <vt:lpstr>Morkytės ir alkanas kiškutis </vt:lpstr>
      <vt:lpstr>Velykų margučių skaičiavimas </vt:lpstr>
      <vt:lpstr>Kiškučio pėdučių dėlionė </vt:lpstr>
      <vt:lpstr>Velykų kiškučiai </vt:lpstr>
      <vt:lpstr>Kiaušinių lukštų naikinimas </vt:lpstr>
      <vt:lpstr>Smagių ir gražių Jums Šv. Velykų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Velykinės dirbtuvėlės namuose:  9 teminės veiklos su vaikais</dc:title>
  <dc:creator>Windows User</dc:creator>
  <cp:lastModifiedBy>Windows User</cp:lastModifiedBy>
  <cp:revision>11</cp:revision>
  <dcterms:created xsi:type="dcterms:W3CDTF">2020-04-09T07:07:46Z</dcterms:created>
  <dcterms:modified xsi:type="dcterms:W3CDTF">2020-04-19T09:16:56Z</dcterms:modified>
</cp:coreProperties>
</file>